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07" r:id="rId3"/>
    <p:sldId id="418" r:id="rId4"/>
    <p:sldId id="884" r:id="rId5"/>
    <p:sldId id="885" r:id="rId6"/>
    <p:sldId id="886" r:id="rId7"/>
    <p:sldId id="888" r:id="rId8"/>
    <p:sldId id="889" r:id="rId9"/>
    <p:sldId id="883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C1E442"/>
    <a:srgbClr val="72AF2F"/>
    <a:srgbClr val="FFFFCC"/>
    <a:srgbClr val="FFFF99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2197" autoAdjust="0"/>
  </p:normalViewPr>
  <p:slideViewPr>
    <p:cSldViewPr snapToGrid="0">
      <p:cViewPr varScale="1">
        <p:scale>
          <a:sx n="81" d="100"/>
          <a:sy n="81" d="100"/>
        </p:scale>
        <p:origin x="68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996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0391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9043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578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S5-19xxxx, SA5#126,Bruges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, Belgium, 19 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– 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23 Aug 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7" y="2820444"/>
            <a:ext cx="8508401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altLang="zh-CN" sz="4800" b="1" dirty="0" smtClean="0"/>
              <a:t>C</a:t>
            </a:r>
            <a:r>
              <a:rPr lang="en-US" altLang="zh-CN" sz="4800" b="1" dirty="0" err="1" smtClean="0"/>
              <a:t>onclusion</a:t>
            </a:r>
            <a:r>
              <a:rPr lang="en-US" altLang="zh-CN" sz="4800" b="1" dirty="0" smtClean="0"/>
              <a:t> Summary for Topic 1</a:t>
            </a:r>
            <a:r>
              <a:rPr lang="en-GB" altLang="zh-CN" sz="4800" b="1" dirty="0"/>
              <a:t/>
            </a:r>
            <a:br>
              <a:rPr lang="en-GB" altLang="zh-CN" sz="4800" b="1" dirty="0"/>
            </a:br>
            <a:r>
              <a:rPr lang="en-GB" altLang="zh-CN" sz="2800" b="1" dirty="0" smtClean="0"/>
              <a:t>Huawei</a:t>
            </a:r>
            <a:r>
              <a:rPr lang="en-GB" sz="4800" b="1" i="1" dirty="0"/>
              <a:t/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b="1" dirty="0"/>
              <a:t/>
            </a:r>
            <a:br>
              <a:rPr lang="en-US" altLang="en-US" sz="2667" b="1" dirty="0"/>
            </a:b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521725"/>
            <a:ext cx="8259442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Performance based charging </a:t>
            </a:r>
          </a:p>
          <a:p>
            <a:pPr lvl="1" eaLnBrk="1" hangingPunct="1">
              <a:defRPr/>
            </a:pP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1.1</a:t>
            </a:r>
          </a:p>
          <a:p>
            <a:pPr lvl="1" eaLnBrk="1" hangingPunct="1">
              <a:defRPr/>
            </a:pP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1.4</a:t>
            </a:r>
          </a:p>
          <a:p>
            <a:pPr lvl="1" eaLnBrk="1" hangingPunct="1">
              <a:defRPr/>
            </a:pPr>
            <a:r>
              <a:rPr lang="en-US" altLang="zh-CN" sz="15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</a:t>
            </a: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1.5</a:t>
            </a:r>
          </a:p>
          <a:p>
            <a:pPr lvl="1" eaLnBrk="1" hangingPunct="1">
              <a:defRPr/>
            </a:pPr>
            <a:r>
              <a:rPr lang="en-US" altLang="zh-CN" sz="15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</a:t>
            </a: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1.x</a:t>
            </a:r>
          </a:p>
          <a:p>
            <a:pPr lvl="1" eaLnBrk="1" hangingPunct="1">
              <a:defRPr/>
            </a:pPr>
            <a:r>
              <a:rPr lang="en-US" altLang="zh-CN" sz="15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</a:t>
            </a: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1.y</a:t>
            </a:r>
          </a:p>
          <a:p>
            <a:pPr eaLnBrk="1" hangingPunct="1">
              <a:defRPr/>
            </a:pPr>
            <a:r>
              <a:rPr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Analysis </a:t>
            </a:r>
            <a:r>
              <a:rPr 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based </a:t>
            </a:r>
            <a:r>
              <a:rPr lang="en-US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charging</a:t>
            </a:r>
          </a:p>
          <a:p>
            <a:pPr lvl="1" eaLnBrk="1" hangingPunct="1">
              <a:defRPr/>
            </a:pPr>
            <a:r>
              <a:rPr lang="en-US" altLang="zh-CN" sz="15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</a:t>
            </a:r>
            <a:r>
              <a:rPr lang="en-US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1.7</a:t>
            </a:r>
            <a:endParaRPr lang="en-US" sz="15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Template based charging</a:t>
            </a:r>
          </a:p>
          <a:p>
            <a:pPr lvl="1" eaLnBrk="1" hangingPunct="1">
              <a:defRPr/>
            </a:pPr>
            <a:r>
              <a:rPr lang="en-US" altLang="zh-CN" sz="15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Solution </a:t>
            </a:r>
            <a:r>
              <a:rPr lang="en-US" altLang="zh-CN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1.Z</a:t>
            </a:r>
            <a:endParaRPr lang="en-US" altLang="zh-CN" sz="15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en-US" sz="2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fr-FR" sz="2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65297" y="94593"/>
            <a:ext cx="9102725" cy="567559"/>
          </a:xfrm>
        </p:spPr>
        <p:txBody>
          <a:bodyPr/>
          <a:lstStyle/>
          <a:p>
            <a:r>
              <a:rPr lang="en-US" dirty="0" smtClean="0"/>
              <a:t>Performance based charging (1)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91475" y="847668"/>
            <a:ext cx="107805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1.1: 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Performance based Network Slice Instance Charging 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Function(</a:t>
            </a:r>
            <a:r>
              <a:rPr lang="en-US" altLang="zh-CN" sz="2000" kern="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Subcription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/Notify)</a:t>
            </a:r>
            <a:endParaRPr lang="en-US" altLang="zh-CN" sz="2000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51792" y="1765736"/>
            <a:ext cx="13678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090755"/>
              </p:ext>
            </p:extLst>
          </p:nvPr>
        </p:nvGraphicFramePr>
        <p:xfrm>
          <a:off x="423248" y="1392952"/>
          <a:ext cx="5193552" cy="199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Visio" r:id="rId4" imgW="4052041" imgH="1549653" progId="Visio.Drawing.11">
                  <p:embed/>
                </p:oleObj>
              </mc:Choice>
              <mc:Fallback>
                <p:oleObj name="Visio" r:id="rId4" imgW="4052041" imgH="154965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48" y="1392952"/>
                        <a:ext cx="5193552" cy="1997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4049" y="1224814"/>
            <a:ext cx="6384790" cy="234654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1927" y="3681872"/>
            <a:ext cx="101135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1.4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: CHF consumer on </a:t>
            </a:r>
            <a:r>
              <a:rPr lang="en-US" altLang="zh-CN" sz="2000" kern="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MnS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 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(</a:t>
            </a:r>
            <a:r>
              <a:rPr lang="en-US" altLang="zh-CN" sz="2000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Subcription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/Notify) 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  S5-195143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 </a:t>
            </a:r>
            <a:endParaRPr lang="en-US" altLang="zh-CN" sz="2000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3248" y="4164231"/>
            <a:ext cx="102986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641741"/>
              </p:ext>
            </p:extLst>
          </p:nvPr>
        </p:nvGraphicFramePr>
        <p:xfrm>
          <a:off x="444703" y="4229981"/>
          <a:ext cx="5127888" cy="1957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Visio" r:id="rId7" imgW="6067591" imgH="2314575" progId="Visio.Drawing.11">
                  <p:embed/>
                </p:oleObj>
              </mc:Choice>
              <mc:Fallback>
                <p:oleObj name="Visio" r:id="rId7" imgW="6067591" imgH="2314575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703" y="4229981"/>
                        <a:ext cx="5127888" cy="19578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6342" y="4070981"/>
            <a:ext cx="5111587" cy="220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837434" y="113875"/>
            <a:ext cx="9102725" cy="504497"/>
          </a:xfrm>
        </p:spPr>
        <p:txBody>
          <a:bodyPr/>
          <a:lstStyle/>
          <a:p>
            <a:r>
              <a:rPr lang="en-US" dirty="0" smtClean="0"/>
              <a:t>Performance based charging(2)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423248" y="824704"/>
            <a:ext cx="6327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1.5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: CTF 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based (CTF in the NSMF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) S5-195143</a:t>
            </a:r>
          </a:p>
        </p:txBody>
      </p:sp>
      <p:sp>
        <p:nvSpPr>
          <p:cNvPr id="8" name="矩形 7"/>
          <p:cNvSpPr/>
          <p:nvPr/>
        </p:nvSpPr>
        <p:spPr>
          <a:xfrm>
            <a:off x="559675" y="3557789"/>
            <a:ext cx="68964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1.x: CTF based (CTF beyond the NSMF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) S5-195143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3248" y="4164231"/>
            <a:ext cx="102986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048407" y="12584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916784"/>
              </p:ext>
            </p:extLst>
          </p:nvPr>
        </p:nvGraphicFramePr>
        <p:xfrm>
          <a:off x="993227" y="1292133"/>
          <a:ext cx="5635323" cy="2126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Visio" r:id="rId4" imgW="4671658" imgH="2002120" progId="Visio.Drawing.11">
                  <p:embed/>
                </p:oleObj>
              </mc:Choice>
              <mc:Fallback>
                <p:oleObj name="Visio" r:id="rId4" imgW="4671658" imgH="20021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3227" y="1292133"/>
                        <a:ext cx="5635323" cy="21266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115" y="3697382"/>
            <a:ext cx="3669461" cy="259349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auto">
          <a:xfrm rot="20202296">
            <a:off x="6615377" y="1581257"/>
            <a:ext cx="5006400" cy="663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</a:t>
            </a:r>
            <a:r>
              <a:rPr lang="en-US" altLang="zh-CN" sz="2000" dirty="0" smtClean="0">
                <a:solidFill>
                  <a:srgbClr val="FF0000"/>
                </a:solidFill>
                <a:latin typeface="Arial" charset="0"/>
              </a:rPr>
              <a:t>Revised </a:t>
            </a:r>
            <a:r>
              <a:rPr kumimoji="0" lang="en-US" altLang="zh-CN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based on the comments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221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Performance based </a:t>
            </a:r>
            <a:r>
              <a:rPr lang="en-US" altLang="zh-CN" dirty="0" smtClean="0"/>
              <a:t>charging(3)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9014" y="1371600"/>
            <a:ext cx="66527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1.y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: NWDAF for performance data (S5-195144)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32187" y="2057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081720"/>
              </p:ext>
            </p:extLst>
          </p:nvPr>
        </p:nvGraphicFramePr>
        <p:xfrm>
          <a:off x="1332187" y="2057400"/>
          <a:ext cx="4375150" cy="154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Visio" r:id="rId4" imgW="4375938" imgH="1549800" progId="Visio.Drawing.11">
                  <p:embed/>
                </p:oleObj>
              </mc:Choice>
              <mc:Fallback>
                <p:oleObj name="Visio" r:id="rId4" imgW="4375938" imgH="15498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2187" y="2057400"/>
                        <a:ext cx="4375150" cy="154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43914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7909" y="89697"/>
            <a:ext cx="9102725" cy="606972"/>
          </a:xfrm>
        </p:spPr>
        <p:txBody>
          <a:bodyPr/>
          <a:lstStyle/>
          <a:p>
            <a:r>
              <a:rPr lang="en-US" altLang="zh-CN" dirty="0"/>
              <a:t>Analysis based </a:t>
            </a:r>
            <a:r>
              <a:rPr lang="en-US" altLang="zh-CN" dirty="0" smtClean="0"/>
              <a:t>charging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2662" y="835572"/>
            <a:ext cx="84062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1.7: 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NWDAF </a:t>
            </a: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for Load 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level (S5-195145)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32641" y="1513488"/>
            <a:ext cx="142150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182403"/>
              </p:ext>
            </p:extLst>
          </p:nvPr>
        </p:nvGraphicFramePr>
        <p:xfrm>
          <a:off x="1032640" y="1513489"/>
          <a:ext cx="5198227" cy="1825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Visio" r:id="rId4" imgW="4375938" imgH="1549800" progId="Visio.Drawing.11">
                  <p:embed/>
                </p:oleObj>
              </mc:Choice>
              <mc:Fallback>
                <p:oleObj name="Visio" r:id="rId4" imgW="4375938" imgH="15498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2640" y="1513489"/>
                        <a:ext cx="5198227" cy="18257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 bwMode="auto">
          <a:xfrm rot="20202296">
            <a:off x="4944234" y="4135030"/>
            <a:ext cx="5006400" cy="66354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To</a:t>
            </a:r>
            <a:r>
              <a:rPr kumimoji="0" lang="en-US" altLang="zh-CN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</a:t>
            </a:r>
            <a:r>
              <a:rPr lang="en-US" altLang="zh-CN" sz="2000" dirty="0" smtClean="0">
                <a:solidFill>
                  <a:srgbClr val="FF0000"/>
                </a:solidFill>
                <a:latin typeface="Arial" charset="0"/>
              </a:rPr>
              <a:t>Revised </a:t>
            </a:r>
            <a:r>
              <a:rPr kumimoji="0" lang="en-US" altLang="zh-CN" sz="20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based on the comments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298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5713" y="0"/>
            <a:ext cx="9102725" cy="606972"/>
          </a:xfrm>
        </p:spPr>
        <p:txBody>
          <a:bodyPr/>
          <a:lstStyle/>
          <a:p>
            <a:r>
              <a:rPr lang="en-US" altLang="zh-CN" dirty="0" smtClean="0"/>
              <a:t>Template </a:t>
            </a:r>
            <a:r>
              <a:rPr lang="en-US" altLang="zh-CN" dirty="0"/>
              <a:t>based </a:t>
            </a:r>
            <a:r>
              <a:rPr lang="en-US" altLang="zh-CN" dirty="0" smtClean="0"/>
              <a:t>charging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6938" y="835572"/>
            <a:ext cx="85924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 eaLnBrk="1" hangingPunct="1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Solution 1.Z</a:t>
            </a:r>
            <a:r>
              <a:rPr lang="en-US" altLang="zh-CN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+mn-cs"/>
              </a:rPr>
              <a:t>: Template based Network Slice Charging Function (S5-195468)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32641" y="1513488"/>
            <a:ext cx="1421502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205713" y="1319001"/>
            <a:ext cx="144178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12709"/>
              </p:ext>
            </p:extLst>
          </p:nvPr>
        </p:nvGraphicFramePr>
        <p:xfrm>
          <a:off x="1205713" y="1319001"/>
          <a:ext cx="6004291" cy="2569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Visio" r:id="rId4" imgW="4671658" imgH="2002120" progId="Visio.Drawing.11">
                  <p:embed/>
                </p:oleObj>
              </mc:Choice>
              <mc:Fallback>
                <p:oleObj name="Visio" r:id="rId4" imgW="4671658" imgH="200212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5713" y="1319001"/>
                        <a:ext cx="6004291" cy="25697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8789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72451"/>
              </p:ext>
            </p:extLst>
          </p:nvPr>
        </p:nvGraphicFramePr>
        <p:xfrm>
          <a:off x="307428" y="1552904"/>
          <a:ext cx="11035861" cy="423944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45418"/>
                <a:gridCol w="1311217"/>
                <a:gridCol w="3787964"/>
                <a:gridCol w="1759742"/>
                <a:gridCol w="2331520"/>
              </a:tblGrid>
              <a:tr h="5492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Title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Function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Architecture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6"/>
                    </a:solidFill>
                  </a:tcPr>
                </a:tc>
              </a:tr>
              <a:tr h="316515"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Performance based charging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Performance based Network Slice Instance Charging Function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NSMF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Subscribe/notify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CHF consumer on MnS (Subcription/Notify)  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NSMF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Subscribe/notify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 based (CTF in the NSMF)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NSMF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 based (CTF beyond the NSMF)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Beyoned NSMF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NWDAF for 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perfermance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NWDAF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Analysis based charging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NWDAF for Load level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NWDAF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  <a:tr h="3165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Template based charging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1.z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Template based Network Slice Charging Function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NSMF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72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9918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50600</TotalTime>
  <Words>230</Words>
  <Application>Microsoft Office PowerPoint</Application>
  <PresentationFormat>宽屏</PresentationFormat>
  <Paragraphs>66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Office Theme</vt:lpstr>
      <vt:lpstr>Visio</vt:lpstr>
      <vt:lpstr>   Conclusion Summary for Topic 1 Huawei </vt:lpstr>
      <vt:lpstr>Outline</vt:lpstr>
      <vt:lpstr>Performance based charging (1)</vt:lpstr>
      <vt:lpstr>Performance based charging(2)</vt:lpstr>
      <vt:lpstr>Performance based charging(3)</vt:lpstr>
      <vt:lpstr>Analysis based charging</vt:lpstr>
      <vt:lpstr>Template based charging</vt:lpstr>
      <vt:lpstr>Summary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Zou Lan</dc:creator>
  <cp:lastModifiedBy>Huawei1</cp:lastModifiedBy>
  <cp:revision>341</cp:revision>
  <dcterms:created xsi:type="dcterms:W3CDTF">2019-03-13T01:38:36Z</dcterms:created>
  <dcterms:modified xsi:type="dcterms:W3CDTF">2019-08-21T05:58:37Z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(3)V4uFIHLpspaSuBEQpY2mKdXxw/HWirND+tiyDREbeDdkD8vhaUQzTN/HDqhbWhXCEearbEsG
ZBKXAb8J3YKzQGONwJ3DUHj4vJD6srRvtthYUURIbpza6pOazKP8EYcBTemPA8q/HO44YWqL
kIIGyloxAK1thXMpe13zNTL9rofheWGiZRsYM0WNckL1bG5xT0vQ7dk5awbVrbo956MD3GUw
iE+EdGl9PAOqT1ZsCM</vt:lpwstr>
  </property>
  <property fmtid="{D5CDD505-2E9C-101B-9397-08002B2CF9AE}" pid="3" name="_2015_ms_pID_7253431">
    <vt:lpwstr>Hwl7yTUB8Wq9bI+Nc10S6nLqDvUjFr62UcfLTvylOW/LKZUgB0DiNC
Gn9DB0drqxQ19cSX2nYTqXPMayo0zeZdGl9jYjStnL2Ya2AcmIdy2jebdGNWir3ZB6G6Fw/4
CMKwqlicqznA4mSVwXIPcubYzmjpm2+mfx1y+2O0y4xlymX71/OLZENZmlUtDzshoNvWCi8Q
Rrl6ae6oYUy1//KRRuimHBQKM68GaKMhK0Bm</vt:lpwstr>
  </property>
  <property fmtid="{D5CDD505-2E9C-101B-9397-08002B2CF9AE}" pid="4" name="_2015_ms_pID_7253432">
    <vt:lpwstr>uA==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1566366700</vt:lpwstr>
  </property>
</Properties>
</file>